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5" r:id="rId3"/>
    <p:sldId id="296" r:id="rId4"/>
    <p:sldId id="302" r:id="rId5"/>
    <p:sldId id="304" r:id="rId6"/>
    <p:sldId id="303" r:id="rId7"/>
    <p:sldId id="258" r:id="rId8"/>
    <p:sldId id="292" r:id="rId9"/>
    <p:sldId id="293" r:id="rId10"/>
    <p:sldId id="260" r:id="rId11"/>
    <p:sldId id="257" r:id="rId12"/>
    <p:sldId id="264" r:id="rId13"/>
    <p:sldId id="289" r:id="rId14"/>
    <p:sldId id="298" r:id="rId15"/>
    <p:sldId id="300" r:id="rId16"/>
    <p:sldId id="265" r:id="rId17"/>
    <p:sldId id="283" r:id="rId18"/>
    <p:sldId id="266" r:id="rId19"/>
    <p:sldId id="267" r:id="rId20"/>
    <p:sldId id="291" r:id="rId21"/>
    <p:sldId id="269" r:id="rId22"/>
    <p:sldId id="270" r:id="rId23"/>
    <p:sldId id="271" r:id="rId24"/>
    <p:sldId id="272" r:id="rId25"/>
    <p:sldId id="274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301" r:id="rId35"/>
    <p:sldId id="282" r:id="rId36"/>
    <p:sldId id="284" r:id="rId37"/>
    <p:sldId id="285" r:id="rId38"/>
    <p:sldId id="286" r:id="rId39"/>
    <p:sldId id="287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33" autoAdjust="0"/>
  </p:normalViewPr>
  <p:slideViewPr>
    <p:cSldViewPr>
      <p:cViewPr varScale="1">
        <p:scale>
          <a:sx n="70" d="100"/>
          <a:sy n="70" d="100"/>
        </p:scale>
        <p:origin x="6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75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2B3CA-5EF6-48BA-9F37-75642C830B05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BAD55-0C0A-4D31-B7EC-5C91118E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75D87-36FA-47B8-B4CE-F90E58B3BB8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C1EF0-4799-42FB-99FA-08872E47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706438"/>
            <a:ext cx="46466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85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1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0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5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CC9A6-D7C3-423F-895A-2F9648640E7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133C-0A03-438F-9437-6DB413B2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g-hand.com/versions/" TargetMode="External"/><Relationship Id="rId2" Type="http://schemas.openxmlformats.org/officeDocument/2006/relationships/hyperlink" Target="http://www.winlink.org/RMSExpres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link.org/RMSExpres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link.org/user" TargetMode="External"/><Relationship Id="rId2" Type="http://schemas.openxmlformats.org/officeDocument/2006/relationships/hyperlink" Target="http://www.winlink.org/RMSExpres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054225"/>
            <a:ext cx="7772400" cy="1298575"/>
          </a:xfrm>
        </p:spPr>
        <p:txBody>
          <a:bodyPr>
            <a:normAutofit/>
          </a:bodyPr>
          <a:lstStyle/>
          <a:p>
            <a:r>
              <a:rPr lang="en-US" sz="3200" dirty="0"/>
              <a:t>GETTING STARTED </a:t>
            </a:r>
            <a:br>
              <a:rPr lang="en-US" sz="3200" dirty="0"/>
            </a:br>
            <a:r>
              <a:rPr lang="en-US" sz="3200" dirty="0"/>
              <a:t>WINLINK EXPRESS USING WINMOR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724400"/>
            <a:ext cx="6400800" cy="81915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WINLINK GLOBAL RADIO EMAIL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85800"/>
            <a:ext cx="6477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2019 New England Division Convention - Boxborough, 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676650"/>
            <a:ext cx="1885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074" y="1593273"/>
            <a:ext cx="759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GEORGE BLAKESLEE – N1GB				SEPTEMBER 6, 2019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" y="337065"/>
            <a:ext cx="1042988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81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EmComm</a:t>
            </a:r>
            <a:r>
              <a:rPr lang="en-US" dirty="0"/>
              <a:t>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WINLINK Express may be used as a client for emergency communications. </a:t>
            </a:r>
          </a:p>
          <a:p>
            <a:r>
              <a:rPr lang="en-US" dirty="0"/>
              <a:t>It has some special features for </a:t>
            </a:r>
            <a:r>
              <a:rPr lang="en-US" dirty="0" err="1"/>
              <a:t>EmComm</a:t>
            </a:r>
            <a:r>
              <a:rPr lang="en-US" dirty="0"/>
              <a:t>, such as HTML/CSS forms creation and formless content transport, plus a library of pre-created forms to use. </a:t>
            </a:r>
          </a:p>
          <a:p>
            <a:r>
              <a:rPr lang="en-US" dirty="0"/>
              <a:t>Before adopting WINLINK Express as your program for </a:t>
            </a:r>
            <a:r>
              <a:rPr lang="en-US" dirty="0" err="1"/>
              <a:t>EmComm</a:t>
            </a:r>
            <a:r>
              <a:rPr lang="en-US" dirty="0"/>
              <a:t>, please check with your local </a:t>
            </a:r>
            <a:r>
              <a:rPr lang="en-US" dirty="0" err="1"/>
              <a:t>EmComm</a:t>
            </a:r>
            <a:r>
              <a:rPr lang="en-US" dirty="0"/>
              <a:t> group for their plans. </a:t>
            </a:r>
          </a:p>
          <a:p>
            <a:r>
              <a:rPr lang="en-US" dirty="0"/>
              <a:t>This may be your ARES, RACES, MARS etc. organization that will be responsible for providing training and support.</a:t>
            </a:r>
          </a:p>
        </p:txBody>
      </p:sp>
    </p:spTree>
    <p:extLst>
      <p:ext uri="{BB962C8B-B14F-4D97-AF65-F5344CB8AC3E}">
        <p14:creationId xmlns:p14="http://schemas.microsoft.com/office/powerpoint/2010/main" val="94968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/>
              <a:t>From  https://www.winlink.org/WinlinkExpress</a:t>
            </a:r>
          </a:p>
          <a:p>
            <a:r>
              <a:rPr lang="en-US" dirty="0"/>
              <a:t>Winlink_express_install_1-4-4-0.zip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 </a:t>
            </a:r>
            <a:r>
              <a:rPr lang="en-US" dirty="0">
                <a:hlinkClick r:id="rId3"/>
              </a:rPr>
              <a:t>http://www.greg-hand.com/versions/</a:t>
            </a:r>
            <a:endParaRPr lang="en-US" dirty="0"/>
          </a:p>
          <a:p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itshfbc_161207.exe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237" y="289878"/>
            <a:ext cx="8229600" cy="1143000"/>
          </a:xfrm>
        </p:spPr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Winlink</a:t>
            </a:r>
            <a:r>
              <a:rPr lang="en-US" dirty="0"/>
              <a:t> Express </a:t>
            </a:r>
          </a:p>
        </p:txBody>
      </p:sp>
    </p:spTree>
    <p:extLst>
      <p:ext uri="{BB962C8B-B14F-4D97-AF65-F5344CB8AC3E}">
        <p14:creationId xmlns:p14="http://schemas.microsoft.com/office/powerpoint/2010/main" val="294482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EXPRESS SET-UP</a:t>
            </a:r>
          </a:p>
        </p:txBody>
      </p:sp>
      <p:pic>
        <p:nvPicPr>
          <p:cNvPr id="1028" name="Picture 4" descr="C:\Users\GB\AppData\Local\Temp\SNAGHTMLae666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" y="1185204"/>
            <a:ext cx="7529513" cy="52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1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WINLINK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Winlink</a:t>
            </a:r>
            <a:r>
              <a:rPr lang="en-US" b="1" dirty="0"/>
              <a:t> Accounts...</a:t>
            </a:r>
          </a:p>
          <a:p>
            <a:r>
              <a:rPr lang="en-US" dirty="0"/>
              <a:t>...are created with a client program.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We require</a:t>
            </a:r>
          </a:p>
          <a:p>
            <a:r>
              <a:rPr lang="en-US" dirty="0"/>
              <a:t>A valid amateur radio license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How To Get an Account</a:t>
            </a:r>
          </a:p>
          <a:p>
            <a:r>
              <a:rPr lang="en-US" dirty="0"/>
              <a:t>Download, install and configure  </a:t>
            </a:r>
            <a:r>
              <a:rPr lang="en-US" dirty="0" err="1">
                <a:hlinkClick r:id="rId2"/>
              </a:rPr>
              <a:t>Winlink</a:t>
            </a:r>
            <a:r>
              <a:rPr lang="en-US" dirty="0">
                <a:hlinkClick r:id="rId2"/>
              </a:rPr>
              <a:t> Express</a:t>
            </a:r>
            <a:r>
              <a:rPr lang="en-US" dirty="0"/>
              <a:t>. </a:t>
            </a:r>
          </a:p>
          <a:p>
            <a:r>
              <a:rPr lang="en-US" dirty="0"/>
              <a:t>Using </a:t>
            </a:r>
            <a:r>
              <a:rPr lang="en-US" dirty="0" err="1"/>
              <a:t>Winlink</a:t>
            </a:r>
            <a:r>
              <a:rPr lang="en-US" dirty="0"/>
              <a:t> Express, follow the account creation instructions presented by the program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Winlink</a:t>
            </a:r>
            <a:r>
              <a:rPr lang="en-US" b="1" dirty="0"/>
              <a:t> accounts stay alive only with client program use </a:t>
            </a:r>
            <a:r>
              <a:rPr lang="en-US" b="1" i="1" dirty="0"/>
              <a:t>via radio or telnet connections only; Webmail and other accesses don't count!)</a:t>
            </a:r>
            <a:r>
              <a:rPr lang="en-US" dirty="0"/>
              <a:t>. Accounts off-air for 400 days are automatically purged. Use it or loose 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8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WINLINK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/>
              <a:t>Download, install and configure </a:t>
            </a:r>
            <a:r>
              <a:rPr lang="en-US" sz="5000" dirty="0" err="1">
                <a:hlinkClick r:id="rId2"/>
              </a:rPr>
              <a:t>Winlink</a:t>
            </a:r>
            <a:r>
              <a:rPr lang="en-US" sz="5000" dirty="0">
                <a:hlinkClick r:id="rId2"/>
              </a:rPr>
              <a:t> Express</a:t>
            </a:r>
            <a:r>
              <a:rPr lang="en-US" sz="5000" dirty="0"/>
              <a:t>. </a:t>
            </a:r>
          </a:p>
          <a:p>
            <a:r>
              <a:rPr lang="en-US" sz="5000" dirty="0"/>
              <a:t>Using </a:t>
            </a:r>
            <a:r>
              <a:rPr lang="en-US" sz="5000" dirty="0" err="1"/>
              <a:t>Winlink</a:t>
            </a:r>
            <a:r>
              <a:rPr lang="en-US" sz="5000" dirty="0"/>
              <a:t> Express, follow the account creation instructions presented by the program, </a:t>
            </a:r>
            <a:r>
              <a:rPr lang="en-US" sz="5000" i="1" dirty="0"/>
              <a:t>and ignore what follows</a:t>
            </a:r>
            <a:r>
              <a:rPr lang="en-US" sz="5000" dirty="0"/>
              <a:t>. </a:t>
            </a:r>
            <a:r>
              <a:rPr lang="en-US" sz="5000" dirty="0" err="1"/>
              <a:t>Winlink</a:t>
            </a:r>
            <a:r>
              <a:rPr lang="en-US" sz="5000" dirty="0"/>
              <a:t> Express makes the process easy. If you use another client, proceed...</a:t>
            </a:r>
          </a:p>
          <a:p>
            <a:r>
              <a:rPr lang="en-US" sz="5000" dirty="0"/>
              <a:t>Connect with the system (send a message) to create your account. </a:t>
            </a:r>
            <a:r>
              <a:rPr lang="en-US" sz="5000" i="1" dirty="0"/>
              <a:t>Do not use a password on your first connection.</a:t>
            </a:r>
            <a:r>
              <a:rPr lang="en-US" sz="5000" dirty="0"/>
              <a:t> Your radio email address is </a:t>
            </a:r>
            <a:r>
              <a:rPr lang="en-US" sz="5000" i="1" dirty="0"/>
              <a:t>YOURCALL</a:t>
            </a:r>
            <a:r>
              <a:rPr lang="en-US" sz="5000" dirty="0"/>
              <a:t>@winlink.org. A message containing your password will be sent to your account. Retrieve it with a second connection. Secure login will now be enforced by the CMS so, be sure to set your password in your client program.</a:t>
            </a:r>
          </a:p>
          <a:p>
            <a:r>
              <a:rPr lang="en-US" sz="5000" dirty="0"/>
              <a:t>At any time, use the form at </a:t>
            </a:r>
            <a:r>
              <a:rPr lang="en-US" sz="5000" dirty="0">
                <a:hlinkClick r:id="rId3"/>
              </a:rPr>
              <a:t>http://www.winlink.org/user</a:t>
            </a:r>
            <a:r>
              <a:rPr lang="en-US" sz="5000" dirty="0"/>
              <a:t> to have a password re-sent to your account address. Retrieve it using your client program.</a:t>
            </a:r>
          </a:p>
          <a:p>
            <a:r>
              <a:rPr lang="en-US" sz="5000" i="1" dirty="0"/>
              <a:t>Use your callsign as your username</a:t>
            </a:r>
            <a:r>
              <a:rPr lang="en-US" sz="5000" dirty="0"/>
              <a:t>, and password to log in here. You can change your password once you're logged in.</a:t>
            </a:r>
          </a:p>
          <a:p>
            <a:r>
              <a:rPr lang="en-US" sz="5000" dirty="0"/>
              <a:t>Be sure to edit your account settings here and set a password recovery address!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3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ACB9-798D-42C1-A5AF-C976A9FA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en-US" u="sng" dirty="0"/>
              <a:t>LIVE DEMO</a:t>
            </a:r>
            <a:br>
              <a:rPr lang="en-US" dirty="0"/>
            </a:br>
            <a:r>
              <a:rPr lang="en-US" dirty="0"/>
              <a:t>OUTBOUND</a:t>
            </a:r>
            <a:br>
              <a:rPr lang="en-US" dirty="0"/>
            </a:br>
            <a:r>
              <a:rPr lang="en-US" dirty="0"/>
              <a:t>&amp; INBOUND</a:t>
            </a:r>
            <a:br>
              <a:rPr lang="en-US" dirty="0"/>
            </a:br>
            <a:r>
              <a:rPr lang="en-US" dirty="0"/>
              <a:t>(TELNET)</a:t>
            </a:r>
            <a:br>
              <a:rPr lang="en-US" dirty="0"/>
            </a:br>
            <a:r>
              <a:rPr lang="en-US" dirty="0"/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126698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16748"/>
            <a:ext cx="5410200" cy="5009416"/>
          </a:xfrm>
        </p:spPr>
      </p:pic>
    </p:spTree>
    <p:extLst>
      <p:ext uri="{BB962C8B-B14F-4D97-AF65-F5344CB8AC3E}">
        <p14:creationId xmlns:p14="http://schemas.microsoft.com/office/powerpoint/2010/main" val="155432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CHANNEL SET-UP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629569"/>
            <a:ext cx="3390900" cy="4467225"/>
          </a:xfrm>
        </p:spPr>
      </p:pic>
    </p:spTree>
    <p:extLst>
      <p:ext uri="{BB962C8B-B14F-4D97-AF65-F5344CB8AC3E}">
        <p14:creationId xmlns:p14="http://schemas.microsoft.com/office/powerpoint/2010/main" val="280427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1440"/>
            <a:ext cx="8229600" cy="4403482"/>
          </a:xfrm>
        </p:spPr>
      </p:pic>
      <p:sp>
        <p:nvSpPr>
          <p:cNvPr id="5" name="TextBox 4"/>
          <p:cNvSpPr txBox="1"/>
          <p:nvPr/>
        </p:nvSpPr>
        <p:spPr>
          <a:xfrm>
            <a:off x="3124200" y="762000"/>
            <a:ext cx="285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WINLINK EXPRESS MAIL BOX</a:t>
            </a:r>
          </a:p>
        </p:txBody>
      </p:sp>
    </p:spTree>
    <p:extLst>
      <p:ext uri="{BB962C8B-B14F-4D97-AF65-F5344CB8AC3E}">
        <p14:creationId xmlns:p14="http://schemas.microsoft.com/office/powerpoint/2010/main" val="100532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69342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>WINLINK EXPRESS SENT MAIL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13823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097" y="1770121"/>
            <a:ext cx="5877503" cy="391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3" dirty="0"/>
              <a:t>Overview</a:t>
            </a:r>
          </a:p>
          <a:p>
            <a:r>
              <a:rPr lang="en-US" sz="2903" dirty="0"/>
              <a:t>Digital Communication</a:t>
            </a:r>
          </a:p>
          <a:p>
            <a:endParaRPr lang="en-US" sz="2903" dirty="0"/>
          </a:p>
          <a:p>
            <a:r>
              <a:rPr lang="en-US" sz="2903" dirty="0"/>
              <a:t>4-Part Presentation (1 hour @)</a:t>
            </a:r>
          </a:p>
          <a:p>
            <a:pPr marL="466567" indent="-466567">
              <a:buAutoNum type="arabicPeriod"/>
            </a:pPr>
            <a:r>
              <a:rPr lang="en-US" sz="2903" dirty="0" err="1">
                <a:solidFill>
                  <a:srgbClr val="FFFF00"/>
                </a:solidFill>
              </a:rPr>
              <a:t>Winlink</a:t>
            </a:r>
            <a:r>
              <a:rPr lang="en-US" sz="2903" dirty="0">
                <a:solidFill>
                  <a:srgbClr val="FFFF00"/>
                </a:solidFill>
              </a:rPr>
              <a:t> RF/internet email</a:t>
            </a:r>
          </a:p>
          <a:p>
            <a:pPr marL="466567" indent="-466567">
              <a:buAutoNum type="arabicPeriod"/>
            </a:pPr>
            <a:r>
              <a:rPr lang="en-US" sz="2903" dirty="0"/>
              <a:t>NBEMS FLDIGI</a:t>
            </a:r>
          </a:p>
          <a:p>
            <a:pPr marL="466567" indent="-466567">
              <a:buAutoNum type="arabicPeriod"/>
            </a:pPr>
            <a:r>
              <a:rPr lang="en-US" sz="2903" dirty="0"/>
              <a:t>NBEMS FLMSG &amp; FLAMP</a:t>
            </a:r>
          </a:p>
          <a:p>
            <a:pPr marL="466567" indent="-466567">
              <a:buAutoNum type="arabicPeriod"/>
            </a:pPr>
            <a:r>
              <a:rPr lang="en-US" sz="2903" dirty="0"/>
              <a:t>Advanced Topics, Hints, Kinks</a:t>
            </a:r>
          </a:p>
          <a:p>
            <a:endParaRPr lang="en-US" sz="1633" dirty="0"/>
          </a:p>
        </p:txBody>
      </p:sp>
    </p:spTree>
    <p:extLst>
      <p:ext uri="{BB962C8B-B14F-4D97-AF65-F5344CB8AC3E}">
        <p14:creationId xmlns:p14="http://schemas.microsoft.com/office/powerpoint/2010/main" val="17011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SIZE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476999" cy="4906963"/>
          </a:xfrm>
        </p:spPr>
      </p:pic>
    </p:spTree>
    <p:extLst>
      <p:ext uri="{BB962C8B-B14F-4D97-AF65-F5344CB8AC3E}">
        <p14:creationId xmlns:p14="http://schemas.microsoft.com/office/powerpoint/2010/main" val="382534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MESSAGE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48" y="1600200"/>
            <a:ext cx="5268503" cy="4525963"/>
          </a:xfrm>
        </p:spPr>
      </p:pic>
    </p:spTree>
    <p:extLst>
      <p:ext uri="{BB962C8B-B14F-4D97-AF65-F5344CB8AC3E}">
        <p14:creationId xmlns:p14="http://schemas.microsoft.com/office/powerpoint/2010/main" val="3480273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92216" cy="4830763"/>
          </a:xfrm>
        </p:spPr>
      </p:pic>
    </p:spTree>
    <p:extLst>
      <p:ext uri="{BB962C8B-B14F-4D97-AF65-F5344CB8AC3E}">
        <p14:creationId xmlns:p14="http://schemas.microsoft.com/office/powerpoint/2010/main" val="2126563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COMPOSE A MESSAGE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2343944"/>
            <a:ext cx="5667375" cy="3038475"/>
          </a:xfrm>
        </p:spPr>
      </p:pic>
    </p:spTree>
    <p:extLst>
      <p:ext uri="{BB962C8B-B14F-4D97-AF65-F5344CB8AC3E}">
        <p14:creationId xmlns:p14="http://schemas.microsoft.com/office/powerpoint/2010/main" val="3572683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OUTBOX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428079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WINMOR CAPTURE AND PLAYBACK DEVICE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8941"/>
            <a:ext cx="8229600" cy="4368481"/>
          </a:xfrm>
        </p:spPr>
      </p:pic>
    </p:spTree>
    <p:extLst>
      <p:ext uri="{BB962C8B-B14F-4D97-AF65-F5344CB8AC3E}">
        <p14:creationId xmlns:p14="http://schemas.microsoft.com/office/powerpoint/2010/main" val="817945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 TX LEVEL TEST AND ADJUST ALC USING SIGNALINK TX KNOB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0058"/>
            <a:ext cx="8229600" cy="4386247"/>
          </a:xfrm>
        </p:spPr>
      </p:pic>
    </p:spTree>
    <p:extLst>
      <p:ext uri="{BB962C8B-B14F-4D97-AF65-F5344CB8AC3E}">
        <p14:creationId xmlns:p14="http://schemas.microsoft.com/office/powerpoint/2010/main" val="804172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INCOMING RX LEVEL AND ADJUST INTO GREEN IF NECESSARY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510228" cy="4267200"/>
          </a:xfrm>
        </p:spPr>
      </p:pic>
    </p:spTree>
    <p:extLst>
      <p:ext uri="{BB962C8B-B14F-4D97-AF65-F5344CB8AC3E}">
        <p14:creationId xmlns:p14="http://schemas.microsoft.com/office/powerpoint/2010/main" val="480377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ALLOW WINLINK CHANNEL PROPAGATION INDICES TO UPDATE IF USING INTERNET CONNECTION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85" y="1600200"/>
            <a:ext cx="6624030" cy="4525963"/>
          </a:xfrm>
        </p:spPr>
      </p:pic>
    </p:spTree>
    <p:extLst>
      <p:ext uri="{BB962C8B-B14F-4D97-AF65-F5344CB8AC3E}">
        <p14:creationId xmlns:p14="http://schemas.microsoft.com/office/powerpoint/2010/main" val="869219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A CHANNEL BASED ON PROPAGATION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77200" cy="4953000"/>
          </a:xfrm>
        </p:spPr>
      </p:pic>
    </p:spTree>
    <p:extLst>
      <p:ext uri="{BB962C8B-B14F-4D97-AF65-F5344CB8AC3E}">
        <p14:creationId xmlns:p14="http://schemas.microsoft.com/office/powerpoint/2010/main" val="41509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Winlink</a:t>
            </a:r>
            <a:r>
              <a:rPr lang="en-US" dirty="0"/>
              <a:t> Express Station</a:t>
            </a:r>
            <a:br>
              <a:rPr lang="en-US" dirty="0"/>
            </a:br>
            <a:r>
              <a:rPr lang="en-US" sz="4000" dirty="0"/>
              <a:t>(using the </a:t>
            </a:r>
            <a:r>
              <a:rPr lang="en-US" sz="4000" dirty="0" err="1"/>
              <a:t>Winmor</a:t>
            </a:r>
            <a:r>
              <a:rPr lang="en-US" sz="4000" dirty="0"/>
              <a:t> sound card modem) </a:t>
            </a:r>
          </a:p>
        </p:txBody>
      </p:sp>
      <p:pic>
        <p:nvPicPr>
          <p:cNvPr id="1027" name="Picture 3" descr="C:\Users\Eric2010\Desktop\RMS EXPRESS CLASS\Typical Winmor Station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1149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79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FOR CHANNEL TO BE CLEAR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0172"/>
            <a:ext cx="8229600" cy="4366019"/>
          </a:xfrm>
        </p:spPr>
      </p:pic>
    </p:spTree>
    <p:extLst>
      <p:ext uri="{BB962C8B-B14F-4D97-AF65-F5344CB8AC3E}">
        <p14:creationId xmlns:p14="http://schemas.microsoft.com/office/powerpoint/2010/main" val="3757721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8408"/>
            <a:ext cx="8229600" cy="4369546"/>
          </a:xfrm>
        </p:spPr>
      </p:pic>
    </p:spTree>
    <p:extLst>
      <p:ext uri="{BB962C8B-B14F-4D97-AF65-F5344CB8AC3E}">
        <p14:creationId xmlns:p14="http://schemas.microsoft.com/office/powerpoint/2010/main" val="2637315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SESSION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3338"/>
            <a:ext cx="8229600" cy="4299686"/>
          </a:xfrm>
        </p:spPr>
      </p:pic>
    </p:spTree>
    <p:extLst>
      <p:ext uri="{BB962C8B-B14F-4D97-AF65-F5344CB8AC3E}">
        <p14:creationId xmlns:p14="http://schemas.microsoft.com/office/powerpoint/2010/main" val="4108881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SENT ITEMS AND OUTBOX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1622581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ACB9-798D-42C1-A5AF-C976A9FA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en-US" u="sng" dirty="0"/>
              <a:t>VIDEO DEMO</a:t>
            </a:r>
            <a:br>
              <a:rPr lang="en-US" dirty="0"/>
            </a:br>
            <a:r>
              <a:rPr lang="en-US" dirty="0"/>
              <a:t>OUTBOUND</a:t>
            </a:r>
            <a:br>
              <a:rPr lang="en-US" dirty="0"/>
            </a:br>
            <a:r>
              <a:rPr lang="en-US" dirty="0"/>
              <a:t>&amp; INBOUND</a:t>
            </a:r>
            <a:br>
              <a:rPr lang="en-US" dirty="0"/>
            </a:br>
            <a:r>
              <a:rPr lang="en-US" dirty="0"/>
              <a:t>(RF)</a:t>
            </a:r>
            <a:br>
              <a:rPr lang="en-US" dirty="0"/>
            </a:br>
            <a:r>
              <a:rPr lang="en-US" dirty="0"/>
              <a:t>CONNECTION</a:t>
            </a:r>
            <a:br>
              <a:rPr lang="en-US" dirty="0"/>
            </a:br>
            <a:r>
              <a:rPr lang="en-US" dirty="0"/>
              <a:t>[10 MIN]</a:t>
            </a:r>
          </a:p>
        </p:txBody>
      </p:sp>
    </p:spTree>
    <p:extLst>
      <p:ext uri="{BB962C8B-B14F-4D97-AF65-F5344CB8AC3E}">
        <p14:creationId xmlns:p14="http://schemas.microsoft.com/office/powerpoint/2010/main" val="1797183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P2P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WHEN COMPOSING MAIL CHECK “P2P”.</a:t>
            </a:r>
          </a:p>
          <a:p>
            <a:r>
              <a:rPr lang="en-US" dirty="0"/>
              <a:t>2. OPEN WINMOR P2P SESSION.</a:t>
            </a:r>
          </a:p>
          <a:p>
            <a:r>
              <a:rPr lang="en-US" dirty="0"/>
              <a:t>3. EVERYTHING ELSE IS THE SAME.  </a:t>
            </a:r>
          </a:p>
          <a:p>
            <a:r>
              <a:rPr lang="en-US" dirty="0"/>
              <a:t>4. NOT A MULTICAST MODE.</a:t>
            </a:r>
          </a:p>
        </p:txBody>
      </p:sp>
    </p:spTree>
    <p:extLst>
      <p:ext uri="{BB962C8B-B14F-4D97-AF65-F5344CB8AC3E}">
        <p14:creationId xmlns:p14="http://schemas.microsoft.com/office/powerpoint/2010/main" val="2071613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RECHECK WINMOR TNC SET-UP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6" y="2247899"/>
            <a:ext cx="6834034" cy="38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3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CHECK TX AND RX LEVELS. WINMOR DOES NOT LIKE HIGH LEVELS.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19400"/>
            <a:ext cx="57912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36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DO NOT START RMS UNTIL SIGNALINK IS PLUGGED IN AND POWER IS 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7848600" cy="39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2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AND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ACCOUNTS MUST BE USED TO REMAIN ACTIVE.  400 DAYS INACTIVE AND THE ACCOUNTS EXPIRE.</a:t>
            </a:r>
          </a:p>
          <a:p>
            <a:r>
              <a:rPr lang="en-US" dirty="0"/>
              <a:t>UPDATE AS OFTEN AS POSSIBLE.</a:t>
            </a:r>
          </a:p>
          <a:p>
            <a:r>
              <a:rPr lang="en-US" dirty="0"/>
              <a:t>GET ON THE MONTHLY TEST LIST BY EMAILING ME AT george.blakeslee@gmail.com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0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DFC6-363C-4784-85A7-BF1CEA90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WINLINK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C12664-4929-4AB4-97B4-2D433E7A0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7" y="1524000"/>
            <a:ext cx="7829016" cy="4800600"/>
          </a:xfrm>
        </p:spPr>
      </p:pic>
    </p:spTree>
    <p:extLst>
      <p:ext uri="{BB962C8B-B14F-4D97-AF65-F5344CB8AC3E}">
        <p14:creationId xmlns:p14="http://schemas.microsoft.com/office/powerpoint/2010/main" val="2074041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6" y="1295400"/>
            <a:ext cx="8229600" cy="1143000"/>
          </a:xfrm>
        </p:spPr>
        <p:txBody>
          <a:bodyPr/>
          <a:lstStyle/>
          <a:p>
            <a:r>
              <a:rPr lang="en-US" dirty="0"/>
              <a:t>Now get on the air!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00047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5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5919-DC9A-479E-A1B1-7E8753F9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TO PEER (P2P)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FFA5F5-1808-4736-AB9D-E83A5EFCA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0" y="2273697"/>
            <a:ext cx="7856060" cy="2310606"/>
          </a:xfrm>
        </p:spPr>
      </p:pic>
    </p:spTree>
    <p:extLst>
      <p:ext uri="{BB962C8B-B14F-4D97-AF65-F5344CB8AC3E}">
        <p14:creationId xmlns:p14="http://schemas.microsoft.com/office/powerpoint/2010/main" val="384401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CF2A-E4B5-4DBD-A3CA-08035DF7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NETWORK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C9144-1175-428E-89C6-AAA5AF08D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7" y="1435835"/>
            <a:ext cx="7674705" cy="4648994"/>
          </a:xfrm>
        </p:spPr>
      </p:pic>
    </p:spTree>
    <p:extLst>
      <p:ext uri="{BB962C8B-B14F-4D97-AF65-F5344CB8AC3E}">
        <p14:creationId xmlns:p14="http://schemas.microsoft.com/office/powerpoint/2010/main" val="25588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Microsoft-supported 32 or 64 bit Windows OS (Windows 10, Windows 7 or Windows 2003 Server, or later), or under Windows on Apple Mac machines using a VM engine or dual boot arrangement. </a:t>
            </a:r>
          </a:p>
          <a:p>
            <a:r>
              <a:rPr lang="en-US" dirty="0"/>
              <a:t>We no longer recommend Windows XP for common support and security reasons, and we will not address technical problems that arise as this OS ages without Microsoft support. </a:t>
            </a:r>
          </a:p>
          <a:p>
            <a:r>
              <a:rPr lang="en-US" dirty="0"/>
              <a:t>The program makes minimal CPU demands with the exception of WINMOR operation. The heavy DSP demands of WINMOR require a computer of at least 700 MHz Pentium/Celeron class and at least 512 Meg of memory.</a:t>
            </a:r>
          </a:p>
          <a:p>
            <a:r>
              <a:rPr lang="en-US" dirty="0"/>
              <a:t> If multiple applications are running concurrently, we recommend a faster computer and more RAM.</a:t>
            </a:r>
          </a:p>
        </p:txBody>
      </p:sp>
    </p:spTree>
    <p:extLst>
      <p:ext uri="{BB962C8B-B14F-4D97-AF65-F5344CB8AC3E}">
        <p14:creationId xmlns:p14="http://schemas.microsoft.com/office/powerpoint/2010/main" val="267665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RMS - RADIO MESSAGE SERVER</a:t>
            </a:r>
          </a:p>
          <a:p>
            <a:r>
              <a:rPr lang="en-US" dirty="0"/>
              <a:t>"RMS Gateway" refers to any RMS station connected to one or more CMS (Common Mail Server) in the "cloud". Or, it can refer to an HSMM or D-Star gateway connecting to any CMS using the Telnet protocol. These stations are "gateways" to the CMS for user (client) stations.</a:t>
            </a:r>
          </a:p>
          <a:p>
            <a:r>
              <a:rPr lang="en-US" dirty="0"/>
              <a:t>The Common Message Servers (CMS) are the common coordinating engines at the heart of the </a:t>
            </a:r>
            <a:r>
              <a:rPr lang="en-US" dirty="0" err="1"/>
              <a:t>Winlink</a:t>
            </a:r>
            <a:r>
              <a:rPr lang="en-US" dirty="0"/>
              <a:t> 2000 "star" Network configuration. </a:t>
            </a:r>
          </a:p>
        </p:txBody>
      </p:sp>
    </p:spTree>
    <p:extLst>
      <p:ext uri="{BB962C8B-B14F-4D97-AF65-F5344CB8AC3E}">
        <p14:creationId xmlns:p14="http://schemas.microsoft.com/office/powerpoint/2010/main" val="328001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Winmor</a:t>
            </a:r>
            <a:r>
              <a:rPr lang="en-US" dirty="0"/>
              <a:t> is an HF digital soundcard mode designed primarily for use with the </a:t>
            </a:r>
            <a:r>
              <a:rPr lang="en-US" dirty="0" err="1"/>
              <a:t>Winlink</a:t>
            </a:r>
            <a:r>
              <a:rPr lang="en-US" dirty="0"/>
              <a:t> Express radio-email network. </a:t>
            </a:r>
            <a:r>
              <a:rPr lang="en-US" dirty="0" err="1"/>
              <a:t>Winmor</a:t>
            </a:r>
            <a:r>
              <a:rPr lang="en-US" dirty="0"/>
              <a:t> provides an alternative to expensive PACTOR hardware modems at speeds between </a:t>
            </a:r>
            <a:r>
              <a:rPr lang="en-US" dirty="0" err="1"/>
              <a:t>Pactor</a:t>
            </a:r>
            <a:r>
              <a:rPr lang="en-US" dirty="0"/>
              <a:t> 1 and 2.</a:t>
            </a:r>
          </a:p>
          <a:p>
            <a:r>
              <a:rPr lang="en-US" dirty="0" err="1"/>
              <a:t>Winmor</a:t>
            </a:r>
            <a:r>
              <a:rPr lang="en-US" dirty="0"/>
              <a:t>, the </a:t>
            </a:r>
            <a:r>
              <a:rPr lang="en-US" dirty="0" err="1"/>
              <a:t>Winmor</a:t>
            </a:r>
            <a:r>
              <a:rPr lang="en-US" dirty="0"/>
              <a:t> software modem, and the WINLINK Express application were developed by Rick </a:t>
            </a:r>
            <a:r>
              <a:rPr lang="en-US" dirty="0" err="1"/>
              <a:t>Muething</a:t>
            </a:r>
            <a:r>
              <a:rPr lang="en-US" dirty="0"/>
              <a:t>, KN6KB and Vic Poor, W5SMM. The </a:t>
            </a:r>
            <a:r>
              <a:rPr lang="en-US" dirty="0" err="1"/>
              <a:t>Winmor</a:t>
            </a:r>
            <a:r>
              <a:rPr lang="en-US" dirty="0"/>
              <a:t> modem includes innovative features such as a “busy frequency” detector to reduce potential interference.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8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714</Words>
  <Application>Microsoft Office PowerPoint</Application>
  <PresentationFormat>On-screen Show (4:3)</PresentationFormat>
  <Paragraphs>95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 Unicode MS</vt:lpstr>
      <vt:lpstr>Arial</vt:lpstr>
      <vt:lpstr>Calibri</vt:lpstr>
      <vt:lpstr>Office Theme</vt:lpstr>
      <vt:lpstr>GETTING STARTED  WINLINK EXPRESS USING WINMOR</vt:lpstr>
      <vt:lpstr>Agenda</vt:lpstr>
      <vt:lpstr>A Winlink Express Station (using the Winmor sound card modem) </vt:lpstr>
      <vt:lpstr>WINLINK SYSTEM</vt:lpstr>
      <vt:lpstr>PEER TO PEER (P2P)</vt:lpstr>
      <vt:lpstr>RF NETWORK</vt:lpstr>
      <vt:lpstr>SYSTEM REQUIREMENTS</vt:lpstr>
      <vt:lpstr>DEFINITIONS</vt:lpstr>
      <vt:lpstr>WINMOR</vt:lpstr>
      <vt:lpstr>EmComm Usage</vt:lpstr>
      <vt:lpstr>Download Winlink Express </vt:lpstr>
      <vt:lpstr>WINLINK EXPRESS SET-UP</vt:lpstr>
      <vt:lpstr>GET A WINLINK ACCOUNT</vt:lpstr>
      <vt:lpstr>GET A WINLINK ACCOUNT</vt:lpstr>
      <vt:lpstr>LIVE DEMO OUTBOUND &amp; INBOUND (TELNET) CONNECTION</vt:lpstr>
      <vt:lpstr>PREFERENCES</vt:lpstr>
      <vt:lpstr>BEST CHANNEL SET-UP</vt:lpstr>
      <vt:lpstr>PowerPoint Presentation</vt:lpstr>
      <vt:lpstr>WINLINK EXPRESS SENT MAIL</vt:lpstr>
      <vt:lpstr>MESSAGE SIZE</vt:lpstr>
      <vt:lpstr>NEW MESSAGE</vt:lpstr>
      <vt:lpstr>PowerPoint Presentation</vt:lpstr>
      <vt:lpstr>COMPOSE A MESSAGE</vt:lpstr>
      <vt:lpstr>OUTBOX</vt:lpstr>
      <vt:lpstr>CHECK WINMOR CAPTURE AND PLAYBACK DEVICE </vt:lpstr>
      <vt:lpstr>PERFORM TX LEVEL TEST AND ADJUST ALC USING SIGNALINK TX KNOB</vt:lpstr>
      <vt:lpstr>CHECK INCOMING RX LEVEL AND ADJUST INTO GREEN IF NECESSARY </vt:lpstr>
      <vt:lpstr>ALLOW WINLINK CHANNEL PROPAGATION INDICES TO UPDATE IF USING INTERNET CONNECTION</vt:lpstr>
      <vt:lpstr>SELECT A CHANNEL BASED ON PROPAGATION RESULTS</vt:lpstr>
      <vt:lpstr>WAIT FOR CHANNEL TO BE CLEAR</vt:lpstr>
      <vt:lpstr>START SESSION</vt:lpstr>
      <vt:lpstr>OBSERVE SESSION </vt:lpstr>
      <vt:lpstr>CHECK SENT ITEMS AND OUTBOX</vt:lpstr>
      <vt:lpstr>VIDEO DEMO OUTBOUND &amp; INBOUND (RF) CONNECTION [10 MIN]</vt:lpstr>
      <vt:lpstr>P2P CONNECTION</vt:lpstr>
      <vt:lpstr>TROUBLESHOOT</vt:lpstr>
      <vt:lpstr>TROUBLESHOOT</vt:lpstr>
      <vt:lpstr>TROUBLESHOOT</vt:lpstr>
      <vt:lpstr>USAGE AND UPDATES</vt:lpstr>
      <vt:lpstr>Now get on the air!</vt:lpstr>
    </vt:vector>
  </TitlesOfParts>
  <Company>NH-ARES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RMS EXPRESS</dc:title>
  <dc:creator>Eric Lougee</dc:creator>
  <cp:lastModifiedBy>GB</cp:lastModifiedBy>
  <cp:revision>55</cp:revision>
  <dcterms:created xsi:type="dcterms:W3CDTF">2015-03-14T18:20:20Z</dcterms:created>
  <dcterms:modified xsi:type="dcterms:W3CDTF">2019-09-04T13:34:04Z</dcterms:modified>
</cp:coreProperties>
</file>